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66" r:id="rId4"/>
    <p:sldId id="265" r:id="rId5"/>
    <p:sldId id="264" r:id="rId6"/>
    <p:sldId id="276" r:id="rId7"/>
    <p:sldId id="278" r:id="rId8"/>
    <p:sldId id="27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1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DA0FD-D53A-419B-B1CE-EDBFDD3014B7}" type="datetimeFigureOut">
              <a:rPr lang="zh-TW" altLang="en-US" smtClean="0"/>
              <a:t>2020/5/3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CC1EA-D2B2-4289-A0F6-2972120A0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8626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845689D-1721-4FE6-A82C-EE1DC3B973DF}" type="datetimeFigureOut">
              <a:rPr lang="en-GB" smtClean="0"/>
              <a:t>03/05/2020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82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03/05/2020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248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03/05/2020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747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03/05/2020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752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03/05/2020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170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03/05/2020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857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03/05/2020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008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845689D-1721-4FE6-A82C-EE1DC3B973DF}" type="datetimeFigureOut">
              <a:rPr lang="en-GB" smtClean="0"/>
              <a:t>03/05/2020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5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845689D-1721-4FE6-A82C-EE1DC3B973DF}" type="datetimeFigureOut">
              <a:rPr lang="en-GB" smtClean="0"/>
              <a:t>03/05/2020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38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03/05/2020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730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03/05/2020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94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03/05/2020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95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03/05/2020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37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03/05/2020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097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03/05/2020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248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03/05/2020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3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03/05/2020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41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845689D-1721-4FE6-A82C-EE1DC3B973DF}" type="datetimeFigureOut">
              <a:rPr lang="en-GB" smtClean="0"/>
              <a:t>03/05/2020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983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EE798-908A-4829-B992-979AB774A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3672"/>
            <a:ext cx="9144000" cy="2387600"/>
          </a:xfrm>
        </p:spPr>
        <p:txBody>
          <a:bodyPr/>
          <a:lstStyle/>
          <a:p>
            <a:r>
              <a:rPr lang="en-GB" dirty="0"/>
              <a:t>Object Localisation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917EC-37D2-4E67-B022-B4A69C2E0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363" y="3842183"/>
            <a:ext cx="9144000" cy="16557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Group G9</a:t>
            </a:r>
          </a:p>
        </p:txBody>
      </p:sp>
    </p:spTree>
    <p:extLst>
      <p:ext uri="{BB962C8B-B14F-4D97-AF65-F5344CB8AC3E}">
        <p14:creationId xmlns:p14="http://schemas.microsoft.com/office/powerpoint/2010/main" val="300989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52703E5-DE5C-4A22-B6C5-1A7FEFCFFE3F}"/>
              </a:ext>
            </a:extLst>
          </p:cNvPr>
          <p:cNvSpPr txBox="1">
            <a:spLocks/>
          </p:cNvSpPr>
          <p:nvPr/>
        </p:nvSpPr>
        <p:spPr bwMode="gray">
          <a:xfrm>
            <a:off x="1200454" y="571500"/>
            <a:ext cx="3081556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2D0CB-4F80-4A10-B7B2-DCA2AEA4A76F}"/>
              </a:ext>
            </a:extLst>
          </p:cNvPr>
          <p:cNvSpPr txBox="1"/>
          <p:nvPr/>
        </p:nvSpPr>
        <p:spPr>
          <a:xfrm>
            <a:off x="1167977" y="1581546"/>
            <a:ext cx="92698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Object Localisation is the task of finding objects in images and describing them using rectangles. </a:t>
            </a:r>
          </a:p>
          <a:p>
            <a:endParaRPr lang="en-GB" dirty="0"/>
          </a:p>
          <a:p>
            <a:r>
              <a:rPr lang="en-GB" dirty="0"/>
              <a:t>Given an image, an object localisation model should output co-ordinates which describe the size and location of each object in the image.</a:t>
            </a:r>
          </a:p>
          <a:p>
            <a:endParaRPr lang="en-GB" dirty="0"/>
          </a:p>
          <a:p>
            <a:r>
              <a:rPr lang="en-GB" dirty="0"/>
              <a:t>In our Project we combine the localisation task with the task of classification.</a:t>
            </a:r>
          </a:p>
          <a:p>
            <a:endParaRPr lang="en-GB" dirty="0"/>
          </a:p>
          <a:p>
            <a:r>
              <a:rPr lang="en-GB" dirty="0"/>
              <a:t>Hence the aim of our model is to both locate objects and label what the object is.</a:t>
            </a:r>
          </a:p>
          <a:p>
            <a:endParaRPr lang="en-GB" dirty="0"/>
          </a:p>
          <a:p>
            <a:r>
              <a:rPr lang="en-GB" dirty="0"/>
              <a:t>This task is known as object detection.</a:t>
            </a: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CFF5BF-5B27-474C-B800-EF40D7F7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1" y="4322564"/>
            <a:ext cx="4131733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B61F82-D7A8-463E-9FC1-66B7EC25D31C}"/>
              </a:ext>
            </a:extLst>
          </p:cNvPr>
          <p:cNvCxnSpPr>
            <a:cxnSpLocks/>
          </p:cNvCxnSpPr>
          <p:nvPr/>
        </p:nvCxnSpPr>
        <p:spPr>
          <a:xfrm>
            <a:off x="5911273" y="4174836"/>
            <a:ext cx="1330036" cy="22928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2620AB8-54FC-4711-93A4-24A748428E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00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8140"/>
    </mc:Choice>
    <mc:Fallback xmlns="">
      <p:transition spd="slow" advTm="28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1ABE3C-8DCA-4618-83B9-F998E73CC05D}"/>
              </a:ext>
            </a:extLst>
          </p:cNvPr>
          <p:cNvSpPr txBox="1">
            <a:spLocks/>
          </p:cNvSpPr>
          <p:nvPr/>
        </p:nvSpPr>
        <p:spPr bwMode="gray">
          <a:xfrm>
            <a:off x="1200453" y="571500"/>
            <a:ext cx="3916491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>
                <a:solidFill>
                  <a:schemeClr val="tx1"/>
                </a:solidFill>
              </a:rPr>
              <a:t>Project 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6D8293-590E-4DFA-B9E2-68006CAC543F}"/>
              </a:ext>
            </a:extLst>
          </p:cNvPr>
          <p:cNvSpPr txBox="1"/>
          <p:nvPr/>
        </p:nvSpPr>
        <p:spPr>
          <a:xfrm>
            <a:off x="1200452" y="1840597"/>
            <a:ext cx="838716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We split the project into the following structure:</a:t>
            </a:r>
          </a:p>
          <a:p>
            <a:endParaRPr lang="en-GB" dirty="0"/>
          </a:p>
          <a:p>
            <a:r>
              <a:rPr lang="en-GB" sz="2000" dirty="0"/>
              <a:t>1. Describe the dataset</a:t>
            </a:r>
          </a:p>
          <a:p>
            <a:r>
              <a:rPr lang="en-GB" sz="2000" dirty="0"/>
              <a:t>2. Research and Create Models</a:t>
            </a:r>
          </a:p>
          <a:p>
            <a:r>
              <a:rPr lang="en-GB" sz="2000" dirty="0"/>
              <a:t>3. Model tuning </a:t>
            </a:r>
          </a:p>
          <a:p>
            <a:r>
              <a:rPr lang="en-GB" sz="2000" dirty="0"/>
              <a:t>4. Collecting results and analysis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B6649DB-79F7-431D-81B1-DDC4FA7B6A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64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2907"/>
    </mc:Choice>
    <mc:Fallback xmlns="">
      <p:transition spd="slow" advTm="32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348D48-61FC-4F9D-967F-A2064D23C553}"/>
              </a:ext>
            </a:extLst>
          </p:cNvPr>
          <p:cNvSpPr txBox="1">
            <a:spLocks/>
          </p:cNvSpPr>
          <p:nvPr/>
        </p:nvSpPr>
        <p:spPr bwMode="gray">
          <a:xfrm>
            <a:off x="1200453" y="571500"/>
            <a:ext cx="6234820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>
                <a:solidFill>
                  <a:schemeClr val="tx1"/>
                </a:solidFill>
              </a:rPr>
              <a:t>Description of the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535743-B0CF-4DA4-93EC-C979C96DAC1F}"/>
              </a:ext>
            </a:extLst>
          </p:cNvPr>
          <p:cNvSpPr txBox="1"/>
          <p:nvPr/>
        </p:nvSpPr>
        <p:spPr>
          <a:xfrm>
            <a:off x="1200453" y="1662808"/>
            <a:ext cx="78878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first task involved looking at the dataset provided and choosing what images we would use.</a:t>
            </a:r>
          </a:p>
          <a:p>
            <a:endParaRPr lang="en-GB" dirty="0"/>
          </a:p>
          <a:p>
            <a:r>
              <a:rPr lang="en-GB" dirty="0"/>
              <a:t>From here we decided to perform the task of object detection using images of people.</a:t>
            </a:r>
          </a:p>
          <a:p>
            <a:endParaRPr lang="en-GB" dirty="0"/>
          </a:p>
          <a:p>
            <a:r>
              <a:rPr lang="en-GB" dirty="0"/>
              <a:t>We would try to locate and classify the following objects:</a:t>
            </a:r>
          </a:p>
          <a:p>
            <a:r>
              <a:rPr lang="en-GB" dirty="0"/>
              <a:t>	People, Heads, hands and Feet.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75181C-4FB4-4B35-89F3-AC023B1FDF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66" t="23056" r="53203" b="5695"/>
          <a:stretch/>
        </p:blipFill>
        <p:spPr>
          <a:xfrm>
            <a:off x="8491509" y="2859161"/>
            <a:ext cx="2262966" cy="33552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DBCD87-8375-49D6-AF9F-96083C07ED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45" t="24444" r="41639" b="4723"/>
          <a:stretch/>
        </p:blipFill>
        <p:spPr>
          <a:xfrm>
            <a:off x="5914379" y="3774513"/>
            <a:ext cx="2367278" cy="2448908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EFCD8A7-013C-4EEB-BBE5-CC776C2EF6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62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3523"/>
    </mc:Choice>
    <mc:Fallback xmlns="">
      <p:transition spd="slow" advTm="23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F74842-B7F2-406D-8BD5-A719C27FA4EF}"/>
              </a:ext>
            </a:extLst>
          </p:cNvPr>
          <p:cNvSpPr/>
          <p:nvPr/>
        </p:nvSpPr>
        <p:spPr>
          <a:xfrm>
            <a:off x="1200453" y="1639850"/>
            <a:ext cx="910888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Analysis of the annotations for the images, showed that there were other labelled objects, sofas, chairs, tables, etc … inside the images.</a:t>
            </a:r>
          </a:p>
          <a:p>
            <a:endParaRPr lang="en-GB" dirty="0"/>
          </a:p>
          <a:p>
            <a:r>
              <a:rPr lang="en-GB" dirty="0"/>
              <a:t>These were removed as they did not fit with our objective and there were not enough instances of them to train a model. 	</a:t>
            </a:r>
          </a:p>
          <a:p>
            <a:endParaRPr lang="en-GB" dirty="0"/>
          </a:p>
          <a:p>
            <a:r>
              <a:rPr lang="en-GB" dirty="0"/>
              <a:t>We also analysed the number of images that </a:t>
            </a:r>
          </a:p>
          <a:p>
            <a:r>
              <a:rPr lang="en-GB" dirty="0"/>
              <a:t>contained different numbers of objects.</a:t>
            </a:r>
          </a:p>
          <a:p>
            <a:endParaRPr lang="en-GB" dirty="0"/>
          </a:p>
          <a:p>
            <a:r>
              <a:rPr lang="en-GB" dirty="0"/>
              <a:t>This allowed us to find if there were any images </a:t>
            </a:r>
          </a:p>
          <a:p>
            <a:r>
              <a:rPr lang="en-GB" dirty="0"/>
              <a:t>with many objects and hence any images that </a:t>
            </a:r>
          </a:p>
          <a:p>
            <a:r>
              <a:rPr lang="en-GB" dirty="0"/>
              <a:t>may be difficult to perform accurate object </a:t>
            </a:r>
          </a:p>
          <a:p>
            <a:r>
              <a:rPr lang="en-GB" dirty="0"/>
              <a:t>detection.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599EE4-4EBB-4D9A-9F3C-B054CD151A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13" y="3148363"/>
            <a:ext cx="4182699" cy="2638873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9C7F2330-EDFC-4164-B977-97B59E42ED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8348D48-61FC-4F9D-967F-A2064D23C553}"/>
              </a:ext>
            </a:extLst>
          </p:cNvPr>
          <p:cNvSpPr txBox="1">
            <a:spLocks/>
          </p:cNvSpPr>
          <p:nvPr/>
        </p:nvSpPr>
        <p:spPr bwMode="gray">
          <a:xfrm>
            <a:off x="1200453" y="571500"/>
            <a:ext cx="6234820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>
                <a:solidFill>
                  <a:schemeClr val="tx1"/>
                </a:solidFill>
              </a:rPr>
              <a:t>Analysis of the dataset</a:t>
            </a:r>
          </a:p>
        </p:txBody>
      </p:sp>
    </p:spTree>
    <p:extLst>
      <p:ext uri="{BB962C8B-B14F-4D97-AF65-F5344CB8AC3E}">
        <p14:creationId xmlns:p14="http://schemas.microsoft.com/office/powerpoint/2010/main" val="1371703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5758"/>
    </mc:Choice>
    <mc:Fallback xmlns="">
      <p:transition spd="slow" advTm="45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97348D-F331-4927-ACD7-219358AB0D1F}"/>
              </a:ext>
            </a:extLst>
          </p:cNvPr>
          <p:cNvSpPr/>
          <p:nvPr/>
        </p:nvSpPr>
        <p:spPr>
          <a:xfrm>
            <a:off x="1200453" y="1639850"/>
            <a:ext cx="101707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Simple CNN : </a:t>
            </a:r>
            <a:r>
              <a:rPr lang="en-GB" altLang="zh-TW" dirty="0">
                <a:solidFill>
                  <a:schemeClr val="bg1"/>
                </a:solidFill>
              </a:rPr>
              <a:t>It can only detect one object with the bounding box a time.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r>
              <a:rPr lang="en-GB" altLang="zh-TW" dirty="0">
                <a:solidFill>
                  <a:schemeClr val="bg1"/>
                </a:solidFill>
              </a:rPr>
              <a:t>                        Used for exploring underlying techniques.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Mask R-CNN : Extract features for the entire image once.</a:t>
            </a:r>
          </a:p>
          <a:p>
            <a:r>
              <a:rPr lang="en-GB" dirty="0">
                <a:solidFill>
                  <a:schemeClr val="bg1"/>
                </a:solidFill>
              </a:rPr>
              <a:t>                         Use a separate fully convolution network to predict objects.</a:t>
            </a:r>
          </a:p>
          <a:p>
            <a:r>
              <a:rPr lang="en-GB" dirty="0">
                <a:solidFill>
                  <a:schemeClr val="bg1"/>
                </a:solidFill>
              </a:rPr>
              <a:t>                         Output object mask that supports better performance.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YOLOv3 : Find all objects in an image grid at one time, You Only Look Once.</a:t>
            </a:r>
          </a:p>
          <a:p>
            <a:r>
              <a:rPr lang="en-GB" dirty="0">
                <a:solidFill>
                  <a:schemeClr val="bg1"/>
                </a:solidFill>
              </a:rPr>
              <a:t>                 Process full images and optimise detect performance simultaneously.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Xception</a:t>
            </a:r>
            <a:r>
              <a:rPr lang="en-GB" dirty="0">
                <a:solidFill>
                  <a:schemeClr val="bg1"/>
                </a:solidFill>
              </a:rPr>
              <a:t> : </a:t>
            </a:r>
            <a:r>
              <a:rPr lang="en-US" altLang="zh-TW" dirty="0" err="1">
                <a:solidFill>
                  <a:schemeClr val="bg1"/>
                </a:solidFill>
              </a:rPr>
              <a:t>Depthwise</a:t>
            </a:r>
            <a:r>
              <a:rPr lang="en-US" altLang="zh-TW" dirty="0">
                <a:solidFill>
                  <a:schemeClr val="bg1"/>
                </a:solidFill>
              </a:rPr>
              <a:t> Separable Convolutions.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                   Cross-channel and spatial correlations in the feature maps can be decoupled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53AA32-5DFF-44DB-8246-27B1DE1549CB}"/>
              </a:ext>
            </a:extLst>
          </p:cNvPr>
          <p:cNvSpPr txBox="1">
            <a:spLocks/>
          </p:cNvSpPr>
          <p:nvPr/>
        </p:nvSpPr>
        <p:spPr bwMode="gray">
          <a:xfrm>
            <a:off x="1200453" y="571500"/>
            <a:ext cx="6234820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>
                <a:solidFill>
                  <a:schemeClr val="bg1"/>
                </a:solidFill>
              </a:rPr>
              <a:t>Researched Methods</a:t>
            </a:r>
          </a:p>
        </p:txBody>
      </p:sp>
      <p:graphicFrame>
        <p:nvGraphicFramePr>
          <p:cNvPr id="6" name="表格 1">
            <a:extLst>
              <a:ext uri="{FF2B5EF4-FFF2-40B4-BE49-F238E27FC236}">
                <a16:creationId xmlns:a16="http://schemas.microsoft.com/office/drawing/2014/main" id="{FB8E02DC-7D31-44E0-8702-587D56AFF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321824"/>
              </p:ext>
            </p:extLst>
          </p:nvPr>
        </p:nvGraphicFramePr>
        <p:xfrm>
          <a:off x="2516864" y="5219243"/>
          <a:ext cx="523058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3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278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zh-TW" altLang="en-US" sz="15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B311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bg1"/>
                          </a:solidFill>
                        </a:rPr>
                        <a:t>Mask</a:t>
                      </a:r>
                      <a:r>
                        <a:rPr lang="en-US" altLang="zh-TW" sz="1500" b="0" baseline="0" dirty="0">
                          <a:solidFill>
                            <a:schemeClr val="bg1"/>
                          </a:solidFill>
                        </a:rPr>
                        <a:t> R-CNN</a:t>
                      </a:r>
                      <a:endParaRPr lang="zh-TW" alt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B311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bg1"/>
                          </a:solidFill>
                        </a:rPr>
                        <a:t>YOLOv3</a:t>
                      </a:r>
                      <a:endParaRPr lang="zh-TW" alt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B311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 err="1">
                          <a:solidFill>
                            <a:schemeClr val="bg1"/>
                          </a:solidFill>
                        </a:rPr>
                        <a:t>Xception</a:t>
                      </a:r>
                      <a:endParaRPr lang="zh-TW" alt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B311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8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1" dirty="0" err="1"/>
                        <a:t>mAP</a:t>
                      </a:r>
                      <a:endParaRPr lang="zh-TW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0.77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0.56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0.62</a:t>
                      </a:r>
                      <a:endParaRPr lang="zh-TW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27E493B-8EC2-47EC-AF30-9185D5EE68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320"/>
    </mc:Choice>
    <mc:Fallback xmlns="">
      <p:transition spd="slow" advTm="133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34694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C2FC97-AA75-4B89-BD03-6A5466FE4078}"/>
              </a:ext>
            </a:extLst>
          </p:cNvPr>
          <p:cNvSpPr txBox="1"/>
          <p:nvPr/>
        </p:nvSpPr>
        <p:spPr>
          <a:xfrm>
            <a:off x="1200453" y="1759765"/>
            <a:ext cx="948263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sz="2000" dirty="0">
                <a:solidFill>
                  <a:schemeClr val="bg1"/>
                </a:solidFill>
              </a:rPr>
              <a:t>Steps:</a:t>
            </a:r>
          </a:p>
          <a:p>
            <a:endParaRPr lang="en-GB" altLang="zh-TW" dirty="0">
              <a:solidFill>
                <a:schemeClr val="bg1"/>
              </a:solidFill>
            </a:endParaRPr>
          </a:p>
          <a:p>
            <a:r>
              <a:rPr lang="en-GB" altLang="zh-TW" dirty="0">
                <a:solidFill>
                  <a:schemeClr val="bg1"/>
                </a:solidFill>
              </a:rPr>
              <a:t>1. </a:t>
            </a:r>
            <a:r>
              <a:rPr lang="en-US" altLang="zh-TW" dirty="0">
                <a:solidFill>
                  <a:schemeClr val="bg1"/>
                </a:solidFill>
              </a:rPr>
              <a:t>Installation of the Mask R-CNN Library.</a:t>
            </a:r>
          </a:p>
          <a:p>
            <a:endParaRPr lang="en-GB" altLang="zh-TW" dirty="0">
              <a:solidFill>
                <a:schemeClr val="bg1"/>
              </a:solidFill>
            </a:endParaRPr>
          </a:p>
          <a:p>
            <a:r>
              <a:rPr lang="en-GB" altLang="zh-TW" dirty="0">
                <a:solidFill>
                  <a:schemeClr val="bg1"/>
                </a:solidFill>
              </a:rPr>
              <a:t>2. Data </a:t>
            </a:r>
            <a:r>
              <a:rPr lang="en-GB" altLang="zh-TW" dirty="0" err="1">
                <a:solidFill>
                  <a:schemeClr val="bg1"/>
                </a:solidFill>
              </a:rPr>
              <a:t>preprocessing</a:t>
            </a:r>
            <a:r>
              <a:rPr lang="en-GB" altLang="zh-TW" dirty="0">
                <a:solidFill>
                  <a:schemeClr val="bg1"/>
                </a:solidFill>
              </a:rPr>
              <a:t> : annotation (class and bounding box of image) and masks.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en-GB" altLang="zh-TW" dirty="0">
              <a:solidFill>
                <a:schemeClr val="bg1"/>
              </a:solidFill>
            </a:endParaRPr>
          </a:p>
          <a:p>
            <a:r>
              <a:rPr lang="en-GB" altLang="zh-TW" dirty="0">
                <a:solidFill>
                  <a:schemeClr val="bg1"/>
                </a:solidFill>
              </a:rPr>
              <a:t>3. Create training and testing dataset based on 75/25 split.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GB" altLang="zh-TW" dirty="0">
                <a:solidFill>
                  <a:schemeClr val="bg1"/>
                </a:solidFill>
              </a:rPr>
              <a:t>4. Model training : transfer learning </a:t>
            </a:r>
            <a:r>
              <a:rPr lang="zh-TW" altLang="en-US" dirty="0">
                <a:solidFill>
                  <a:schemeClr val="bg1"/>
                </a:solidFill>
              </a:rPr>
              <a:t>→ </a:t>
            </a:r>
            <a:r>
              <a:rPr lang="en-US" altLang="zh-TW" dirty="0">
                <a:solidFill>
                  <a:schemeClr val="bg1"/>
                </a:solidFill>
              </a:rPr>
              <a:t>record loss </a:t>
            </a:r>
            <a:r>
              <a:rPr lang="zh-TW" altLang="en-US" dirty="0">
                <a:solidFill>
                  <a:schemeClr val="bg1"/>
                </a:solidFill>
              </a:rPr>
              <a:t>→ </a:t>
            </a:r>
            <a:r>
              <a:rPr lang="en-US" altLang="zh-TW" dirty="0">
                <a:solidFill>
                  <a:schemeClr val="bg1"/>
                </a:solidFill>
              </a:rPr>
              <a:t>adjust model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5. Model experimental setting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6. Model evaluation and prediction of test images.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444421-03BB-49A4-8A33-4141F8E74159}"/>
              </a:ext>
            </a:extLst>
          </p:cNvPr>
          <p:cNvSpPr txBox="1">
            <a:spLocks/>
          </p:cNvSpPr>
          <p:nvPr/>
        </p:nvSpPr>
        <p:spPr bwMode="gray">
          <a:xfrm>
            <a:off x="1200453" y="571500"/>
            <a:ext cx="7490874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>
                <a:solidFill>
                  <a:schemeClr val="bg1"/>
                </a:solidFill>
              </a:rPr>
              <a:t>Chosen Method</a:t>
            </a:r>
            <a:r>
              <a:rPr lang="zh-TW" altLang="en-US" u="sng" dirty="0">
                <a:solidFill>
                  <a:schemeClr val="bg1"/>
                </a:solidFill>
              </a:rPr>
              <a:t>：</a:t>
            </a:r>
            <a:r>
              <a:rPr lang="en-US" altLang="zh-TW" u="sng" dirty="0">
                <a:solidFill>
                  <a:schemeClr val="bg1"/>
                </a:solidFill>
              </a:rPr>
              <a:t>Mask R-CNN</a:t>
            </a:r>
            <a:endParaRPr lang="en-GB" u="sng" dirty="0">
              <a:solidFill>
                <a:schemeClr val="bg1"/>
              </a:solidFill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58F0680-28D4-42FD-AFA9-C1D98D1448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0175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3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19"/>
    </mc:Choice>
    <mc:Fallback xmlns="">
      <p:transition spd="slow" advTm="87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6042EF-0C37-4F25-8F2A-877A5EF211BE}"/>
              </a:ext>
            </a:extLst>
          </p:cNvPr>
          <p:cNvSpPr txBox="1"/>
          <p:nvPr/>
        </p:nvSpPr>
        <p:spPr>
          <a:xfrm>
            <a:off x="1200452" y="1850961"/>
            <a:ext cx="79164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Here the aim was to increase the performance of the model by tuning different parameters.</a:t>
            </a:r>
          </a:p>
          <a:p>
            <a:endParaRPr lang="en-GB" dirty="0"/>
          </a:p>
          <a:p>
            <a:r>
              <a:rPr lang="en-GB" dirty="0"/>
              <a:t>This included:</a:t>
            </a:r>
          </a:p>
          <a:p>
            <a:r>
              <a:rPr lang="en-GB" dirty="0"/>
              <a:t>	. Loss Weights</a:t>
            </a:r>
          </a:p>
          <a:p>
            <a:r>
              <a:rPr lang="en-GB" dirty="0"/>
              <a:t>	. Learning rate  / Momentum   </a:t>
            </a:r>
          </a:p>
          <a:p>
            <a:r>
              <a:rPr lang="en-GB" dirty="0"/>
              <a:t>	. Regularisation parameter   </a:t>
            </a:r>
          </a:p>
          <a:p>
            <a:r>
              <a:rPr lang="en-GB" dirty="0"/>
              <a:t>	. Model Layers</a:t>
            </a:r>
          </a:p>
          <a:p>
            <a:r>
              <a:rPr lang="en-GB" dirty="0"/>
              <a:t>	. Model Backbone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7B90A-26A8-490C-BFD4-FFB889312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505" y="2550340"/>
            <a:ext cx="4790749" cy="2981327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062AE633-DDEB-4B14-8ED1-53FC091C3E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8348D48-61FC-4F9D-967F-A2064D23C553}"/>
              </a:ext>
            </a:extLst>
          </p:cNvPr>
          <p:cNvSpPr txBox="1">
            <a:spLocks/>
          </p:cNvSpPr>
          <p:nvPr/>
        </p:nvSpPr>
        <p:spPr bwMode="gray">
          <a:xfrm>
            <a:off x="1200452" y="571500"/>
            <a:ext cx="7671943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>
                <a:solidFill>
                  <a:schemeClr val="tx1"/>
                </a:solidFill>
              </a:rPr>
              <a:t>Mask R-CNN Experimental Setting</a:t>
            </a:r>
          </a:p>
        </p:txBody>
      </p:sp>
    </p:spTree>
    <p:extLst>
      <p:ext uri="{BB962C8B-B14F-4D97-AF65-F5344CB8AC3E}">
        <p14:creationId xmlns:p14="http://schemas.microsoft.com/office/powerpoint/2010/main" val="2240723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5951"/>
    </mc:Choice>
    <mc:Fallback xmlns="">
      <p:transition spd="slow" advTm="45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5605</TotalTime>
  <Words>501</Words>
  <Application>Microsoft Office PowerPoint</Application>
  <PresentationFormat>Widescreen</PresentationFormat>
  <Paragraphs>82</Paragraphs>
  <Slides>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Ion Boardroom</vt:lpstr>
      <vt:lpstr>Object Localisation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Localisation</dc:title>
  <dc:creator>Alex Westcott</dc:creator>
  <cp:lastModifiedBy>Yu-Ting Nieh</cp:lastModifiedBy>
  <cp:revision>59</cp:revision>
  <dcterms:created xsi:type="dcterms:W3CDTF">2020-04-24T15:10:36Z</dcterms:created>
  <dcterms:modified xsi:type="dcterms:W3CDTF">2020-05-03T15:27:35Z</dcterms:modified>
</cp:coreProperties>
</file>